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6" r:id="rId2"/>
    <p:sldId id="281" r:id="rId3"/>
    <p:sldId id="257" r:id="rId4"/>
    <p:sldId id="286" r:id="rId5"/>
    <p:sldId id="279" r:id="rId6"/>
    <p:sldId id="287" r:id="rId7"/>
    <p:sldId id="276" r:id="rId8"/>
    <p:sldId id="277" r:id="rId9"/>
    <p:sldId id="275" r:id="rId10"/>
    <p:sldId id="284" r:id="rId11"/>
    <p:sldId id="278" r:id="rId12"/>
    <p:sldId id="283" r:id="rId13"/>
    <p:sldId id="282" r:id="rId14"/>
    <p:sldId id="285" r:id="rId15"/>
    <p:sldId id="288" r:id="rId16"/>
    <p:sldId id="289" r:id="rId17"/>
    <p:sldId id="290" r:id="rId18"/>
    <p:sldId id="292" r:id="rId19"/>
    <p:sldId id="291" r:id="rId20"/>
    <p:sldId id="295" r:id="rId21"/>
    <p:sldId id="293" r:id="rId22"/>
    <p:sldId id="294" r:id="rId23"/>
    <p:sldId id="296" r:id="rId24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orient="horz" pos="3792" userDrawn="1">
          <p15:clr>
            <a:srgbClr val="A4A3A4"/>
          </p15:clr>
        </p15:guide>
        <p15:guide id="4" orient="horz" pos="1152" userDrawn="1">
          <p15:clr>
            <a:srgbClr val="A4A3A4"/>
          </p15:clr>
        </p15:guide>
        <p15:guide id="5" orient="horz" pos="3360" userDrawn="1">
          <p15:clr>
            <a:srgbClr val="A4A3A4"/>
          </p15:clr>
        </p15:guide>
        <p15:guide id="6" orient="horz" pos="3072" userDrawn="1">
          <p15:clr>
            <a:srgbClr val="A4A3A4"/>
          </p15:clr>
        </p15:guide>
        <p15:guide id="7" orient="horz" pos="864" userDrawn="1">
          <p15:clr>
            <a:srgbClr val="A4A3A4"/>
          </p15:clr>
        </p15:guide>
        <p15:guide id="8" orient="horz" pos="528" userDrawn="1">
          <p15:clr>
            <a:srgbClr val="A4A3A4"/>
          </p15:clr>
        </p15:guide>
        <p15:guide id="9" orient="horz" pos="2784" userDrawn="1">
          <p15:clr>
            <a:srgbClr val="A4A3A4"/>
          </p15:clr>
        </p15:guide>
        <p15:guide id="10" pos="2880" userDrawn="1">
          <p15:clr>
            <a:srgbClr val="A4A3A4"/>
          </p15:clr>
        </p15:guide>
        <p15:guide id="11" pos="719" userDrawn="1">
          <p15:clr>
            <a:srgbClr val="A4A3A4"/>
          </p15:clr>
        </p15:guide>
        <p15:guide id="12" pos="5257" userDrawn="1">
          <p15:clr>
            <a:srgbClr val="A4A3A4"/>
          </p15:clr>
        </p15:guide>
        <p15:guide id="13" pos="5041" userDrawn="1">
          <p15:clr>
            <a:srgbClr val="A4A3A4"/>
          </p15:clr>
        </p15:guide>
        <p15:guide id="14" pos="4608" userDrawn="1">
          <p15:clr>
            <a:srgbClr val="A4A3A4"/>
          </p15:clr>
        </p15:guide>
        <p15:guide id="15" pos="2988" userDrawn="1">
          <p15:clr>
            <a:srgbClr val="A4A3A4"/>
          </p15:clr>
        </p15:guide>
        <p15:guide id="16" pos="395" userDrawn="1">
          <p15:clr>
            <a:srgbClr val="A4A3A4"/>
          </p15:clr>
        </p15:guide>
        <p15:guide id="17" pos="53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714" autoAdjust="0"/>
  </p:normalViewPr>
  <p:slideViewPr>
    <p:cSldViewPr>
      <p:cViewPr varScale="1">
        <p:scale>
          <a:sx n="76" d="100"/>
          <a:sy n="76" d="100"/>
        </p:scale>
        <p:origin x="1598" y="62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2880"/>
        <p:guide pos="719"/>
        <p:guide pos="5257"/>
        <p:guide pos="5041"/>
        <p:guide pos="4608"/>
        <p:guide pos="2988"/>
        <p:guide pos="395"/>
        <p:guide pos="53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9/10/2019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9/10/2019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85DD5156-3C92-4CA4-AA41-73F59B9065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94337" indent="-3057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23081" indent="-24428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11648" indent="-24428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01879" indent="-24428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0475" indent="-244285" defTabSz="47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59071" indent="-244285" defTabSz="47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37669" indent="-244285" defTabSz="47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16266" indent="-244285" defTabSz="47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238D4D-011F-4744-801C-1EB1B1DC0D5E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Rectangle 7">
            <a:extLst>
              <a:ext uri="{FF2B5EF4-FFF2-40B4-BE49-F238E27FC236}">
                <a16:creationId xmlns:a16="http://schemas.microsoft.com/office/drawing/2014/main" id="{F5DF339B-39BD-4244-ADDF-94388147992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328550" y="9418756"/>
            <a:ext cx="3310460" cy="497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71" tIns="48933" rIns="97871" bIns="48933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E74896AB-CE74-4645-B446-4DAFDA9A2281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1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13796B51-306F-4740-9392-48015E0E11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888148CC-4424-41D7-BC78-BFB62106AC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423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/>
            <a:r>
              <a:rPr lang="en-US" dirty="0"/>
              <a:t>Jenkins, Ferrell. “Hierapolis and the Lycus River Valley.” </a:t>
            </a:r>
            <a:r>
              <a:rPr lang="en-US" i="1" dirty="0"/>
              <a:t>Ferrell’s Travel Blog</a:t>
            </a:r>
            <a:r>
              <a:rPr lang="en-US" dirty="0"/>
              <a:t>, 17 Feb. 2009. </a:t>
            </a:r>
            <a:r>
              <a:rPr lang="en-US" dirty="0" err="1"/>
              <a:t>ferrelljenkins.blog</a:t>
            </a:r>
            <a:r>
              <a:rPr lang="en-US" dirty="0"/>
              <a:t>/2009/02/17/</a:t>
            </a:r>
            <a:r>
              <a:rPr lang="en-US" dirty="0" err="1"/>
              <a:t>hierapolis</a:t>
            </a:r>
            <a:r>
              <a:rPr lang="en-US" dirty="0"/>
              <a:t>-and-the-</a:t>
            </a:r>
            <a:r>
              <a:rPr lang="en-US" dirty="0" err="1"/>
              <a:t>lycus</a:t>
            </a:r>
            <a:r>
              <a:rPr lang="en-US" dirty="0"/>
              <a:t>-river-valley/. Accessed 9 Sept. 2019.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05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Tyndale Handbook of Bible Charts and Maps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92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/>
            <a:r>
              <a:rPr lang="en-US" dirty="0"/>
              <a:t>From Holman Illustrated Study Bible Maps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69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/>
            <a:r>
              <a:rPr lang="en-US" dirty="0"/>
              <a:t>From Zondervan Atlas of the Bible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7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Jenkins, Ferrell. “Hierapolis and the Lycus River Valley.” </a:t>
            </a:r>
            <a:r>
              <a:rPr lang="en-US" i="1" dirty="0"/>
              <a:t>Ferrell’s Travel Blog</a:t>
            </a:r>
            <a:r>
              <a:rPr lang="en-US" dirty="0"/>
              <a:t>, 17 Feb. 2009. </a:t>
            </a:r>
            <a:r>
              <a:rPr lang="en-US" dirty="0" err="1"/>
              <a:t>ferrelljenkins.blog</a:t>
            </a:r>
            <a:r>
              <a:rPr lang="en-US" dirty="0"/>
              <a:t>/2009/02/17/</a:t>
            </a:r>
            <a:r>
              <a:rPr lang="en-US" dirty="0" err="1"/>
              <a:t>hierapolis</a:t>
            </a:r>
            <a:r>
              <a:rPr lang="en-US" dirty="0"/>
              <a:t>-and-the-</a:t>
            </a:r>
            <a:r>
              <a:rPr lang="en-US" dirty="0" err="1"/>
              <a:t>lycus</a:t>
            </a:r>
            <a:r>
              <a:rPr lang="en-US" dirty="0"/>
              <a:t>-river-valley/. Accessed 9 Sept. 2019.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79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Sauter, Megan. “Where Is Biblical Colossae?”</a:t>
            </a:r>
            <a:r>
              <a:rPr lang="en-US" i="1" dirty="0"/>
              <a:t> Biblical Archaeology Society. </a:t>
            </a:r>
            <a:r>
              <a:rPr lang="en-US" i="0" dirty="0"/>
              <a:t>9 Apr. 2019. www.biblicalarchaeology.org/daily/biblical-sites-places/biblical-archaeology-sites/where-is-biblical-colossae/. Accessed 9 Sept. 2019.</a:t>
            </a:r>
          </a:p>
          <a:p>
            <a:r>
              <a:rPr lang="en-US" dirty="0"/>
              <a:t>[The unexcavated site of Colossae awaits exploration]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14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“Laodicea on the Lycus.” </a:t>
            </a:r>
            <a:r>
              <a:rPr lang="en-US" i="1" dirty="0"/>
              <a:t>Following Hadrian Photography. </a:t>
            </a:r>
            <a:r>
              <a:rPr lang="en-US" i="0" dirty="0"/>
              <a:t>January 5, 2017. followinghadrianphotography.com/2017/01/05/</a:t>
            </a:r>
            <a:r>
              <a:rPr lang="en-US" i="0" dirty="0" err="1"/>
              <a:t>laodicea</a:t>
            </a:r>
            <a:r>
              <a:rPr lang="en-US" i="0" dirty="0"/>
              <a:t>-on-the-</a:t>
            </a:r>
            <a:r>
              <a:rPr lang="en-US" i="0" dirty="0" err="1"/>
              <a:t>lycus</a:t>
            </a:r>
            <a:r>
              <a:rPr lang="en-US" i="0" dirty="0"/>
              <a:t>/. Accessed 9 Sept. 2019.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21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Hierapolis Of Phrygia – A Fascinating Ancient World Of </a:t>
            </a:r>
            <a:r>
              <a:rPr lang="en-US" dirty="0" err="1"/>
              <a:t>Possibles</a:t>
            </a:r>
            <a:r>
              <a:rPr lang="en-US" dirty="0"/>
              <a:t> And Maybes. </a:t>
            </a:r>
            <a:r>
              <a:rPr lang="en-US" i="1" dirty="0"/>
              <a:t>Turkey’s for Life</a:t>
            </a:r>
            <a:r>
              <a:rPr lang="en-US" dirty="0"/>
              <a:t>, www.turkeysforlife.com/2018/02/hierapolis-ruins-phrygia.html. Accessed 9 Sept. 2019.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15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1676400"/>
            <a:ext cx="6859786" cy="3505200"/>
          </a:xfrm>
        </p:spPr>
        <p:txBody>
          <a:bodyPr>
            <a:no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38759" y="6172201"/>
            <a:ext cx="5148187" cy="273049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xfrm>
            <a:off x="6458441" y="6172201"/>
            <a:ext cx="990302" cy="273049"/>
          </a:xfrm>
          <a:prstGeom prst="rect">
            <a:avLst/>
          </a:prstGeom>
        </p:spPr>
        <p:txBody>
          <a:bodyPr/>
          <a:lstStyle/>
          <a:p>
            <a:fld id="{83829175-527E-46A3-863C-1BB1F163B849}" type="datetimeFigureOut">
              <a:rPr lang="en-US"/>
              <a:t>9/10/2019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01739" y="6172201"/>
            <a:ext cx="743144" cy="273049"/>
          </a:xfrm>
          <a:prstGeom prst="rect">
            <a:avLst/>
          </a:prstGeom>
        </p:spPr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914" y="533400"/>
            <a:ext cx="1028968" cy="5592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6" y="533400"/>
            <a:ext cx="6059479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38759" y="6172201"/>
            <a:ext cx="5148187" cy="27304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xfrm>
            <a:off x="6458441" y="6172201"/>
            <a:ext cx="990302" cy="273049"/>
          </a:xfrm>
          <a:prstGeom prst="rect">
            <a:avLst/>
          </a:prstGeom>
        </p:spPr>
        <p:txBody>
          <a:bodyPr/>
          <a:lstStyle/>
          <a:p>
            <a:fld id="{83829175-527E-46A3-863C-1BB1F163B849}" type="datetimeFigureOut">
              <a:rPr lang="en-US"/>
              <a:t>9/10/2019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01739" y="6172201"/>
            <a:ext cx="743144" cy="273049"/>
          </a:xfrm>
          <a:prstGeom prst="rect">
            <a:avLst/>
          </a:prstGeom>
        </p:spPr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514601"/>
            <a:ext cx="6859786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990600"/>
            <a:ext cx="6173808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8486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941079" cy="41910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7824" y="1828800"/>
            <a:ext cx="3828976" cy="41910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533400"/>
            <a:ext cx="7202776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8" y="1828800"/>
            <a:ext cx="3484771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8" y="2667000"/>
            <a:ext cx="3484771" cy="33528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112" y="1828800"/>
            <a:ext cx="3484771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112" y="2667000"/>
            <a:ext cx="3484771" cy="33528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24" y="2590800"/>
            <a:ext cx="245808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627624" y="4648200"/>
            <a:ext cx="245808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3886021" y="838200"/>
            <a:ext cx="4630357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38759" y="6172201"/>
            <a:ext cx="5148187" cy="273049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>
          <a:xfrm>
            <a:off x="6458441" y="6172201"/>
            <a:ext cx="990302" cy="273049"/>
          </a:xfrm>
          <a:prstGeom prst="rect">
            <a:avLst/>
          </a:prstGeom>
        </p:spPr>
        <p:txBody>
          <a:bodyPr/>
          <a:lstStyle/>
          <a:p>
            <a:fld id="{83829175-527E-46A3-863C-1BB1F163B849}" type="datetimeFigureOut">
              <a:rPr lang="en-US"/>
              <a:pPr/>
              <a:t>9/10/2019</a:t>
            </a:fld>
            <a:endParaRPr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01739" y="6172201"/>
            <a:ext cx="743144" cy="273049"/>
          </a:xfrm>
          <a:prstGeom prst="rect">
            <a:avLst/>
          </a:prstGeom>
        </p:spPr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24" y="2590800"/>
            <a:ext cx="245808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627624" y="4648200"/>
            <a:ext cx="245808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idx="1"/>
          </p:nvPr>
        </p:nvSpPr>
        <p:spPr>
          <a:xfrm>
            <a:off x="4114681" y="836610"/>
            <a:ext cx="4401697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pic>
        <p:nvPicPr>
          <p:cNvPr id="9" name="Picture 4" descr="An empty placeholder to add an image. Click on the placeholder and select the image that you wish to ad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857" y="458788"/>
            <a:ext cx="4970963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544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828800"/>
            <a:ext cx="8154472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61963" indent="-461963" algn="l" defTabSz="914400" rtl="0" eaLnBrk="1" latinLnBrk="0" hangingPunct="1">
        <a:lnSpc>
          <a:spcPct val="90000"/>
        </a:lnSpc>
        <a:spcBef>
          <a:spcPts val="1800"/>
        </a:spcBef>
        <a:buSzPct val="125000"/>
        <a:buFont typeface="Arial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49263" algn="l" defTabSz="914400" rtl="0" eaLnBrk="1" latinLnBrk="0" hangingPunct="1">
        <a:lnSpc>
          <a:spcPct val="90000"/>
        </a:lnSpc>
        <a:spcBef>
          <a:spcPts val="800"/>
        </a:spcBef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76363" indent="-3444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1F9907C-0396-4708-A221-45B773726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" y="687050"/>
            <a:ext cx="7239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>
                  <a:noFill/>
                </a:ln>
                <a:latin typeface="Lucida Calligraphy" panose="03010101010101010101" pitchFamily="66" charset="0"/>
              </a:rPr>
              <a:t>Check us out on the web:</a:t>
            </a: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E594D84F-46D3-499C-AF28-AAC26FF98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986" y="1654878"/>
            <a:ext cx="6805213" cy="276998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12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womantowomanbiblestudy.com</a:t>
            </a:r>
          </a:p>
          <a:p>
            <a:pPr algn="ctr" eaLnBrk="1" fontAlgn="auto" hangingPunct="1">
              <a:spcBef>
                <a:spcPts val="12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Lecture Audios</a:t>
            </a:r>
          </a:p>
          <a:p>
            <a:pPr algn="ctr" eaLnBrk="1" fontAlgn="auto" hangingPunct="1">
              <a:spcBef>
                <a:spcPts val="12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PowerPoints</a:t>
            </a:r>
          </a:p>
          <a:p>
            <a:pPr algn="ctr" eaLnBrk="1" fontAlgn="auto" hangingPunct="1">
              <a:spcBef>
                <a:spcPts val="12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Notes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EB192E-1A2F-436F-89C5-F0C32FF0F275}"/>
              </a:ext>
            </a:extLst>
          </p:cNvPr>
          <p:cNvSpPr txBox="1"/>
          <p:nvPr/>
        </p:nvSpPr>
        <p:spPr>
          <a:xfrm>
            <a:off x="1271987" y="4813305"/>
            <a:ext cx="6805212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</a:p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womantowomanbiblestudy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41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9F1142-1FC8-48AC-8AA4-CD0FB75B4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807690"/>
            <a:ext cx="8686800" cy="52426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1929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330AEF-2512-4CD4-BCED-F12C09E9F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446943"/>
            <a:ext cx="7505700" cy="49850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EAFDB5C-A1FB-4235-B82D-E0F0FD127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8154472" cy="951722"/>
          </a:xfrm>
        </p:spPr>
        <p:txBody>
          <a:bodyPr/>
          <a:lstStyle/>
          <a:p>
            <a:r>
              <a:rPr lang="en-US" dirty="0"/>
              <a:t>Colossae (unexcavated mound)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D3DC2EE5-6458-4B93-A95F-EFBE29220D1B}"/>
              </a:ext>
            </a:extLst>
          </p:cNvPr>
          <p:cNvSpPr/>
          <p:nvPr/>
        </p:nvSpPr>
        <p:spPr>
          <a:xfrm rot="20467215">
            <a:off x="1905000" y="4038600"/>
            <a:ext cx="304800" cy="106680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3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42F36-602E-4B36-B8D3-83C4B1F9F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764" y="228600"/>
            <a:ext cx="8154472" cy="914400"/>
          </a:xfrm>
        </p:spPr>
        <p:txBody>
          <a:bodyPr/>
          <a:lstStyle/>
          <a:p>
            <a:pPr algn="ctr"/>
            <a:r>
              <a:rPr lang="en-US" dirty="0"/>
              <a:t>Main Street of Laodicea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87ED9F8-4DA0-4137-9E83-7401526C0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26029"/>
            <a:ext cx="7467600" cy="49732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79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A65618-30EA-4AD9-AEFA-DA5A2B2CD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764" y="228600"/>
            <a:ext cx="8154472" cy="1143000"/>
          </a:xfrm>
        </p:spPr>
        <p:txBody>
          <a:bodyPr/>
          <a:lstStyle/>
          <a:p>
            <a:pPr algn="ctr"/>
            <a:r>
              <a:rPr lang="en-US" dirty="0"/>
              <a:t>Theater at Hierapolis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AA6937-6340-4CD9-9B72-300714C60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498826"/>
            <a:ext cx="6419851" cy="48148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9529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CE791-2CF1-4518-A2BB-4FFDBEA55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8154472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Limestone Formations, Hierapolis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05F80E-F07B-4B18-9CA3-CAA2B402B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564" y="1676400"/>
            <a:ext cx="7030872" cy="47106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5946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276FB-EE3D-46E8-AA0C-D775AC7EB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00" dirty="0"/>
              <a:t>Why did Paul write to the Colossians?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52506-87F9-4EF0-93E4-2960748D7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To express his personal interest in them &amp; encourage them</a:t>
            </a:r>
          </a:p>
          <a:p>
            <a:pPr>
              <a:lnSpc>
                <a:spcPct val="100000"/>
              </a:lnSpc>
            </a:pPr>
            <a:r>
              <a:rPr lang="en-US" dirty="0"/>
              <a:t>To teach them how to grow spiritually</a:t>
            </a:r>
          </a:p>
          <a:p>
            <a:pPr>
              <a:lnSpc>
                <a:spcPct val="100000"/>
              </a:lnSpc>
            </a:pPr>
            <a:r>
              <a:rPr lang="en-US" dirty="0"/>
              <a:t>To correct false teaching</a:t>
            </a:r>
          </a:p>
        </p:txBody>
      </p:sp>
    </p:spTree>
    <p:extLst>
      <p:ext uri="{BB962C8B-B14F-4D97-AF65-F5344CB8AC3E}">
        <p14:creationId xmlns:p14="http://schemas.microsoft.com/office/powerpoint/2010/main" val="334068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C33C2-7AD0-487C-ADB4-D161E8043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8154472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False Teaching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BF913-CB8A-4B06-B153-BB9B9E03A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24000"/>
            <a:ext cx="8154472" cy="4876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Had a </a:t>
            </a:r>
            <a:r>
              <a:rPr lang="en-US" u="sng" dirty="0"/>
              <a:t>Jewish</a:t>
            </a:r>
            <a:r>
              <a:rPr lang="en-US" dirty="0"/>
              <a:t> element (legalism, ritualism, holy days)</a:t>
            </a:r>
          </a:p>
          <a:p>
            <a:pPr>
              <a:lnSpc>
                <a:spcPct val="100000"/>
              </a:lnSpc>
            </a:pPr>
            <a:r>
              <a:rPr lang="en-US" dirty="0"/>
              <a:t>Had a </a:t>
            </a:r>
            <a:r>
              <a:rPr lang="en-US" u="sng" dirty="0"/>
              <a:t>pagan</a:t>
            </a:r>
            <a:r>
              <a:rPr lang="en-US" dirty="0"/>
              <a:t> element (early form of Gnosticism)</a:t>
            </a:r>
          </a:p>
        </p:txBody>
      </p:sp>
    </p:spTree>
    <p:extLst>
      <p:ext uri="{BB962C8B-B14F-4D97-AF65-F5344CB8AC3E}">
        <p14:creationId xmlns:p14="http://schemas.microsoft.com/office/powerpoint/2010/main" val="426862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C33C2-7AD0-487C-ADB4-D161E8043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8154472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Gnosticism (an early version)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BF913-CB8A-4B06-B153-BB9B9E03A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24000"/>
            <a:ext cx="8382000" cy="49530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Salvation through knowledge, </a:t>
            </a:r>
            <a:br>
              <a:rPr lang="en-US" dirty="0"/>
            </a:br>
            <a:r>
              <a:rPr lang="en-US" dirty="0"/>
              <a:t>not faith (Gk. </a:t>
            </a:r>
            <a:r>
              <a:rPr lang="en-US" i="1" dirty="0"/>
              <a:t>Gnosis</a:t>
            </a:r>
            <a:r>
              <a:rPr lang="en-US" dirty="0"/>
              <a:t> = knowledge)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Knowledge from mystical experience (not intellectual)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Occult knowledge (astrology, magic)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Esoteric knowledge (way to feel superior to others, available only </a:t>
            </a:r>
            <a:br>
              <a:rPr lang="en-US" dirty="0"/>
            </a:br>
            <a:r>
              <a:rPr lang="en-US" dirty="0"/>
              <a:t>to the initiated)</a:t>
            </a:r>
          </a:p>
        </p:txBody>
      </p:sp>
    </p:spTree>
    <p:extLst>
      <p:ext uri="{BB962C8B-B14F-4D97-AF65-F5344CB8AC3E}">
        <p14:creationId xmlns:p14="http://schemas.microsoft.com/office/powerpoint/2010/main" val="21509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C33C2-7AD0-487C-ADB4-D161E8043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8154472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Gnosticism (an early version)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BF913-CB8A-4B06-B153-BB9B9E03A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24000"/>
            <a:ext cx="8154472" cy="4876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Belief that matter is evil &amp; God would have nothing to do with it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Led to asceticism (mistreating the body) among some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Led to libertinism (only the soul is important; the body can do as it wishes) among others</a:t>
            </a:r>
          </a:p>
        </p:txBody>
      </p:sp>
    </p:spTree>
    <p:extLst>
      <p:ext uri="{BB962C8B-B14F-4D97-AF65-F5344CB8AC3E}">
        <p14:creationId xmlns:p14="http://schemas.microsoft.com/office/powerpoint/2010/main" val="384227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C33C2-7AD0-487C-ADB4-D161E8043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8154472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Gnosticism (an early version)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BF913-CB8A-4B06-B153-BB9B9E03A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24000"/>
            <a:ext cx="8154472" cy="4876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Belief in intermediate beings (</a:t>
            </a:r>
            <a:r>
              <a:rPr lang="en-US" dirty="0" err="1"/>
              <a:t>aeons</a:t>
            </a:r>
            <a:r>
              <a:rPr lang="en-US" dirty="0"/>
              <a:t> or emanations, offshoots of deity) to be worshipped and appeased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 way to distance God from evil matter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Jesus is only one of these </a:t>
            </a:r>
            <a:r>
              <a:rPr lang="en-US" dirty="0" err="1"/>
              <a:t>aeons</a:t>
            </a:r>
            <a:r>
              <a:rPr lang="en-US" dirty="0"/>
              <a:t>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Jesus is not literally both God and man (false doctrine).</a:t>
            </a:r>
          </a:p>
        </p:txBody>
      </p:sp>
    </p:spTree>
    <p:extLst>
      <p:ext uri="{BB962C8B-B14F-4D97-AF65-F5344CB8AC3E}">
        <p14:creationId xmlns:p14="http://schemas.microsoft.com/office/powerpoint/2010/main" val="180692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F0944-D34E-4574-8117-CF5E7104C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9139" y="304800"/>
            <a:ext cx="4330700" cy="6194323"/>
          </a:xfrm>
        </p:spPr>
        <p:txBody>
          <a:bodyPr/>
          <a:lstStyle/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6000" dirty="0">
                <a:solidFill>
                  <a:schemeClr val="tx1"/>
                </a:solidFill>
              </a:rPr>
              <a:t>Thank </a:t>
            </a:r>
            <a:br>
              <a:rPr lang="en-US" sz="6000" dirty="0">
                <a:solidFill>
                  <a:schemeClr val="tx1"/>
                </a:solidFill>
              </a:rPr>
            </a:br>
            <a:r>
              <a:rPr lang="en-US" sz="6000" dirty="0">
                <a:solidFill>
                  <a:schemeClr val="tx1"/>
                </a:solidFill>
              </a:rPr>
              <a:t>you for silencing</a:t>
            </a:r>
            <a:br>
              <a:rPr lang="en-US" sz="6000" dirty="0">
                <a:solidFill>
                  <a:schemeClr val="tx1"/>
                </a:solidFill>
              </a:rPr>
            </a:br>
            <a:r>
              <a:rPr lang="en-US" sz="6000" dirty="0">
                <a:solidFill>
                  <a:schemeClr val="tx1"/>
                </a:solidFill>
              </a:rPr>
              <a:t>electronic devices.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F2CE8D-9A9C-4E38-8A2A-7031F4BA2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530" y="809625"/>
            <a:ext cx="3352800" cy="523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5797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7C322-BDB9-4F45-A02C-5E51BA6DF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3EFE2-8103-4B7E-8274-F8D0BC6A0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371600"/>
            <a:ext cx="8154472" cy="5029200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ym typeface="Wingdings" panose="05000000000000000000" pitchFamily="2" charset="2"/>
              </a:rPr>
              <a:t>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ym typeface="Wingdings" panose="05000000000000000000" pitchFamily="2" charset="2"/>
              </a:rPr>
              <a:t>AEON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ym typeface="Wingdings" panose="05000000000000000000" pitchFamily="2" charset="2"/>
              </a:rPr>
              <a:t></a:t>
            </a: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AEON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ym typeface="Wingdings" panose="05000000000000000000" pitchFamily="2" charset="2"/>
              </a:rPr>
              <a:t></a:t>
            </a: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AEON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ym typeface="Wingdings" panose="05000000000000000000" pitchFamily="2" charset="2"/>
              </a:rPr>
              <a:t></a:t>
            </a: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CREATED THE WORLD</a:t>
            </a:r>
          </a:p>
        </p:txBody>
      </p:sp>
    </p:spTree>
    <p:extLst>
      <p:ext uri="{BB962C8B-B14F-4D97-AF65-F5344CB8AC3E}">
        <p14:creationId xmlns:p14="http://schemas.microsoft.com/office/powerpoint/2010/main" val="395904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C33C2-7AD0-487C-ADB4-D161E8043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8154472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False Teaching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BF913-CB8A-4B06-B153-BB9B9E03A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24000"/>
            <a:ext cx="8154472" cy="4876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Had a </a:t>
            </a:r>
            <a:r>
              <a:rPr lang="en-US" u="sng" dirty="0"/>
              <a:t>Jewish</a:t>
            </a:r>
            <a:r>
              <a:rPr lang="en-US" dirty="0"/>
              <a:t> element (legalism, ritualism, holy days)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Had a </a:t>
            </a:r>
            <a:r>
              <a:rPr lang="en-US" u="sng" dirty="0"/>
              <a:t>pagan</a:t>
            </a:r>
            <a:r>
              <a:rPr lang="en-US" dirty="0"/>
              <a:t> element (early form of Gnosticism)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Had a </a:t>
            </a:r>
            <a:r>
              <a:rPr lang="en-US" u="sng" dirty="0"/>
              <a:t>Christian</a:t>
            </a:r>
            <a:r>
              <a:rPr lang="en-US" dirty="0"/>
              <a:t> element (It wore a Christian mask. “It did not </a:t>
            </a:r>
            <a:r>
              <a:rPr lang="en-US" i="1" dirty="0"/>
              <a:t>deny</a:t>
            </a:r>
            <a:r>
              <a:rPr lang="en-US" dirty="0"/>
              <a:t> Christ, but it did </a:t>
            </a:r>
            <a:r>
              <a:rPr lang="en-US" i="1" dirty="0"/>
              <a:t>dethrone</a:t>
            </a:r>
            <a:r>
              <a:rPr lang="en-US" dirty="0"/>
              <a:t> him.”)</a:t>
            </a:r>
          </a:p>
          <a:p>
            <a:pPr marL="0" indent="0" algn="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400" dirty="0"/>
              <a:t>~Curtis Vaughan, </a:t>
            </a:r>
            <a:r>
              <a:rPr lang="en-US" sz="2400" i="1" dirty="0"/>
              <a:t>Expositor’s Bible Commentary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8806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C33C2-7AD0-487C-ADB4-D161E8043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8154472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True Teaching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BF913-CB8A-4B06-B153-BB9B9E03A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24000"/>
            <a:ext cx="8154472" cy="4876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Paul opposed falsehood with truth.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Jesus is “the image of the invisible God” (1:15).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He is the Creator (1:16).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He is the Redeemer (1:20).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In Him “are hidden all the treasures of wisdom and knowledge” (2:3).</a:t>
            </a:r>
          </a:p>
        </p:txBody>
      </p:sp>
    </p:spTree>
    <p:extLst>
      <p:ext uri="{BB962C8B-B14F-4D97-AF65-F5344CB8AC3E}">
        <p14:creationId xmlns:p14="http://schemas.microsoft.com/office/powerpoint/2010/main" val="306468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C33C2-7AD0-487C-ADB4-D161E8043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8154472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Reasons to Study Colossians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BF913-CB8A-4B06-B153-BB9B9E03A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24000"/>
            <a:ext cx="8154472" cy="4876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To know Jesus better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To grow spiritually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To be blessed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4D3F22-DDDE-494D-A9DA-348DC55E7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815" y="2667000"/>
            <a:ext cx="3081617" cy="381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9613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Lucida Calligraphy" panose="03010101010101010101" pitchFamily="66" charset="0"/>
              </a:rPr>
              <a:t>Introduction to</a:t>
            </a:r>
            <a:br>
              <a:rPr lang="en-US" dirty="0">
                <a:latin typeface="Lucida Calligraphy" panose="03010101010101010101" pitchFamily="66" charset="0"/>
              </a:rPr>
            </a:br>
            <a:r>
              <a:rPr lang="en-US" dirty="0">
                <a:latin typeface="Lucida Calligraphy" panose="03010101010101010101" pitchFamily="66" charset="0"/>
              </a:rPr>
              <a:t>Colossians</a:t>
            </a: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E2878-68F7-4CD0-AD6D-27A30ACA3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8600"/>
            <a:ext cx="8154472" cy="838200"/>
          </a:xfrm>
        </p:spPr>
        <p:txBody>
          <a:bodyPr/>
          <a:lstStyle/>
          <a:p>
            <a:r>
              <a:rPr lang="en-US" dirty="0"/>
              <a:t>About Colossians: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CC41F-B882-4FC6-A321-661FB20D8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95400"/>
            <a:ext cx="8154472" cy="51816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One of Paul’s prison epistles (letters)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Written around A.D. 60-61 (the same year that the city was nearly destroyed by an earthquake)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Written to a church not founded by Paul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Churches at Colossae, Laodicea, &amp; Hierapolis possibly founded by Epaphras, a disciple of Paul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10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23664-17EF-4BFA-9C5D-12308BB0D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8600"/>
            <a:ext cx="8154472" cy="914400"/>
          </a:xfrm>
        </p:spPr>
        <p:txBody>
          <a:bodyPr/>
          <a:lstStyle/>
          <a:p>
            <a:r>
              <a:rPr lang="en-US" dirty="0"/>
              <a:t>Colossians 1:3, 5, 7-8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676AE-6998-4ED4-A9E6-46CC5725B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143000"/>
            <a:ext cx="8154472" cy="5486400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Paul says to the Colossians: we give thanks and pray for you (v.3)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“because of the hope laid up for you in heaven, of which you previously heard in the word of truth, the gospel </a:t>
            </a:r>
            <a:r>
              <a:rPr lang="en-US" b="1" dirty="0"/>
              <a:t>. . 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just as you learned it from </a:t>
            </a:r>
            <a:r>
              <a:rPr lang="en-US" b="1" dirty="0"/>
              <a:t>Epaphras</a:t>
            </a:r>
            <a:r>
              <a:rPr lang="en-US" dirty="0"/>
              <a:t>, our beloved fellow bond-servant, who is a faithful servant of Christ on our behalf.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and he also informed us of your love in the Spirit.”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7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23664-17EF-4BFA-9C5D-12308BB0D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8600"/>
            <a:ext cx="8154472" cy="914400"/>
          </a:xfrm>
        </p:spPr>
        <p:txBody>
          <a:bodyPr/>
          <a:lstStyle/>
          <a:p>
            <a:r>
              <a:rPr lang="en-US" dirty="0"/>
              <a:t>Colossians 4:12-13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676AE-6998-4ED4-A9E6-46CC5725B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Epaphras</a:t>
            </a:r>
            <a:r>
              <a:rPr lang="en-US" dirty="0"/>
              <a:t>, who is one of your number, a </a:t>
            </a:r>
            <a:r>
              <a:rPr lang="en-US" dirty="0" err="1"/>
              <a:t>bondslave</a:t>
            </a:r>
            <a:r>
              <a:rPr lang="en-US" dirty="0"/>
              <a:t> of Jesus Christ, sends you his greetings, always laboring earnestly for you in his prayers, that you may stand perfect and fully assured in all the will of God.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For I testify for him that he has a deep concern for you and for those who are in Laodicea and Hierapolis.</a:t>
            </a:r>
          </a:p>
        </p:txBody>
      </p:sp>
    </p:spTree>
    <p:extLst>
      <p:ext uri="{BB962C8B-B14F-4D97-AF65-F5344CB8AC3E}">
        <p14:creationId xmlns:p14="http://schemas.microsoft.com/office/powerpoint/2010/main" val="184944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C4E7FA-084C-4D3E-B51E-290551840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51" y="876300"/>
            <a:ext cx="7527299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620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7D9CA1-A1D2-464B-B6BC-7C8C066D9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1" y="723900"/>
            <a:ext cx="8254999" cy="541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966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4465EF-9A74-4536-95DE-41DC3ECD7F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9" t="2126" r="1599" b="832"/>
          <a:stretch/>
        </p:blipFill>
        <p:spPr>
          <a:xfrm>
            <a:off x="685800" y="609600"/>
            <a:ext cx="7772400" cy="571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9556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tercolor_4x3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0001016.potx" id="{8AD53B0B-FC02-4342-9C97-FCB4E3E31C20}" vid="{17FAF719-7E74-4133-9EF7-340AA294087B}"/>
    </a:ext>
  </a:extLst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Watercolor presentation (widescreen)</Template>
  <TotalTime>784</TotalTime>
  <Words>762</Words>
  <Application>Microsoft Office PowerPoint</Application>
  <PresentationFormat>On-screen Show (4:3)</PresentationFormat>
  <Paragraphs>91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Lucida Calligraphy</vt:lpstr>
      <vt:lpstr>Palatino Linotype</vt:lpstr>
      <vt:lpstr>Wingdings</vt:lpstr>
      <vt:lpstr>Watercolor_4x3</vt:lpstr>
      <vt:lpstr>PowerPoint Presentation</vt:lpstr>
      <vt:lpstr>Thank  you for silencing electronic devices.</vt:lpstr>
      <vt:lpstr>Introduction to Colossians</vt:lpstr>
      <vt:lpstr>About Colossians:</vt:lpstr>
      <vt:lpstr>Colossians 1:3, 5, 7-8</vt:lpstr>
      <vt:lpstr>Colossians 4:12-13</vt:lpstr>
      <vt:lpstr>PowerPoint Presentation</vt:lpstr>
      <vt:lpstr>PowerPoint Presentation</vt:lpstr>
      <vt:lpstr>PowerPoint Presentation</vt:lpstr>
      <vt:lpstr>PowerPoint Presentation</vt:lpstr>
      <vt:lpstr>Colossae (unexcavated mound)</vt:lpstr>
      <vt:lpstr>Main Street of Laodicea</vt:lpstr>
      <vt:lpstr>Theater at Hierapolis</vt:lpstr>
      <vt:lpstr>Limestone Formations, Hierapolis</vt:lpstr>
      <vt:lpstr>Why did Paul write to the Colossians?</vt:lpstr>
      <vt:lpstr>The False Teaching</vt:lpstr>
      <vt:lpstr>Gnosticism (an early version)</vt:lpstr>
      <vt:lpstr>Gnosticism (an early version)</vt:lpstr>
      <vt:lpstr>Gnosticism (an early version)</vt:lpstr>
      <vt:lpstr>GOD</vt:lpstr>
      <vt:lpstr>The False Teaching</vt:lpstr>
      <vt:lpstr>The True Teaching</vt:lpstr>
      <vt:lpstr>Reasons to Study Colossians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Luanne Hurst</dc:creator>
  <cp:lastModifiedBy>Luanne Hurst</cp:lastModifiedBy>
  <cp:revision>36</cp:revision>
  <cp:lastPrinted>2019-09-10T04:35:48Z</cp:lastPrinted>
  <dcterms:created xsi:type="dcterms:W3CDTF">2019-09-09T16:07:17Z</dcterms:created>
  <dcterms:modified xsi:type="dcterms:W3CDTF">2019-09-10T05:28:01Z</dcterms:modified>
</cp:coreProperties>
</file>